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85" r:id="rId2"/>
    <p:sldId id="436" r:id="rId3"/>
    <p:sldId id="437" r:id="rId4"/>
    <p:sldId id="438" r:id="rId5"/>
    <p:sldId id="441" r:id="rId6"/>
    <p:sldId id="442" r:id="rId7"/>
    <p:sldId id="440" r:id="rId8"/>
    <p:sldId id="389" r:id="rId9"/>
    <p:sldId id="431" r:id="rId10"/>
    <p:sldId id="417" r:id="rId11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58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70975" autoAdjust="0"/>
  </p:normalViewPr>
  <p:slideViewPr>
    <p:cSldViewPr snapToGrid="0" showGuides="1">
      <p:cViewPr varScale="1">
        <p:scale>
          <a:sx n="77" d="100"/>
          <a:sy n="77" d="100"/>
        </p:scale>
        <p:origin x="1776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9AEFC0-AA0B-49DC-87DF-A6BE7217B525}" type="datetimeFigureOut">
              <a:rPr lang="en-AU" smtClean="0"/>
              <a:t>2/08/2019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9B7B93-40C5-4147-B42E-0820D07A4BE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89650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222250" y="808038"/>
            <a:ext cx="7181850" cy="40401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8A2D9-A7C8-4808-85CE-EA52AB80521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56457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8A2D9-A7C8-4808-85CE-EA52AB80521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12561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8A2D9-A7C8-4808-85CE-EA52AB80521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32508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8A2D9-A7C8-4808-85CE-EA52AB80521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5864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004B4-4125-4BDD-871B-F513709B3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31283"/>
            <a:ext cx="10515600" cy="756309"/>
          </a:xfrm>
          <a:prstGeom prst="rect">
            <a:avLst/>
          </a:prstGeom>
        </p:spPr>
        <p:txBody>
          <a:bodyPr/>
          <a:lstStyle>
            <a:lvl1pPr>
              <a:defRPr sz="3400">
                <a:solidFill>
                  <a:srgbClr val="EC582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887A56-D990-4E9F-A49B-E1350D6357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08703"/>
            <a:ext cx="10515600" cy="4351338"/>
          </a:xfrm>
        </p:spPr>
        <p:txBody>
          <a:bodyPr>
            <a:normAutofit/>
          </a:bodyPr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1FE3E1-D3C5-4330-B008-7A8F21EFC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11B8D-4ADF-47E7-8AF3-5D5D461349A0}" type="datetimeFigureOut">
              <a:rPr lang="en-AU" smtClean="0"/>
              <a:t>2/08/2019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399EB1-F192-43ED-A744-D2C3B93D4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FCF68D-DB21-4298-8116-F7CE7FC19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2FEDF-57FD-4D15-B3B6-E41D129576E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78678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FF6600"/>
                </a:solidFill>
              </a:defRPr>
            </a:lvl1pPr>
            <a:lvl2pPr marL="548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97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8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2160" smtClean="0">
                <a:latin typeface="Calibri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4E4C8D1-9C0E-4F1F-9447-591B841931F3}" type="datetimeFigureOut">
              <a:rPr lang="en-US" smtClean="0">
                <a:solidFill>
                  <a:prstClr val="black"/>
                </a:solidFill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8/2/2019</a:t>
            </a:fld>
            <a:endParaRPr lang="en-US" dirty="0">
              <a:solidFill>
                <a:prstClr val="black"/>
              </a:solidFill>
              <a:ea typeface="ＭＳ Ｐゴシック" pitchFamily="34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8"/>
            <a:ext cx="3860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216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8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2160" smtClean="0">
                <a:latin typeface="Calibri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8F9DA20-7CA2-4695-900A-8DA48FB53CED}" type="slidenum">
              <a:rPr lang="en-US">
                <a:solidFill>
                  <a:prstClr val="black"/>
                </a:solidFill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prstClr val="black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4843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C44100-DC55-4C45-8C7A-5B6ECCE9ED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D1F32C-5B15-4B17-9CFF-254E762754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A11B8D-4ADF-47E7-8AF3-5D5D461349A0}" type="datetimeFigureOut">
              <a:rPr lang="en-AU" smtClean="0"/>
              <a:t>2/08/2019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CBE9C7-9C4D-44D6-A036-4D1E89AB6D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141CD1-A691-45FB-A174-CF0E532A7A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2FEDF-57FD-4D15-B3B6-E41D129576E8}" type="slidenum">
              <a:rPr lang="en-AU" smtClean="0"/>
              <a:t>‹#›</a:t>
            </a:fld>
            <a:endParaRPr lang="en-AU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2CBEE5B-DE03-46B9-9D82-35F7C5E4697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77854" y="464583"/>
            <a:ext cx="1322947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6339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260" y="2523562"/>
            <a:ext cx="9569929" cy="987359"/>
          </a:xfrm>
        </p:spPr>
        <p:txBody>
          <a:bodyPr/>
          <a:lstStyle/>
          <a:p>
            <a:r>
              <a:rPr lang="en-AU" sz="528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[HEADING HERE]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91453" y="4059886"/>
            <a:ext cx="9446513" cy="1920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32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to:</a:t>
            </a:r>
          </a:p>
          <a:p>
            <a:r>
              <a:rPr lang="en-AU" sz="216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[CLIENT/CUSTOMER NAME HERE; MAYBE ADD LOGO TO THIS PAGE]</a:t>
            </a:r>
            <a:endParaRPr lang="en-US" sz="216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92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32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By:</a:t>
            </a:r>
          </a:p>
          <a:p>
            <a:r>
              <a:rPr lang="en-US" sz="192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[YOUR NAME HERE + TITLE]</a:t>
            </a:r>
            <a:br>
              <a:rPr lang="en-US" sz="192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92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32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[DATE HERE]</a:t>
            </a:r>
            <a:endParaRPr lang="en-AU" sz="132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75074" y="3316318"/>
            <a:ext cx="9370345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88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[POSSIBLE SUB HEADING HERE]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21F79CD-095A-4C5D-9283-E6EFE1DF52A8}"/>
              </a:ext>
            </a:extLst>
          </p:cNvPr>
          <p:cNvSpPr txBox="1"/>
          <p:nvPr/>
        </p:nvSpPr>
        <p:spPr>
          <a:xfrm>
            <a:off x="8003177" y="348343"/>
            <a:ext cx="3274423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1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 TO AUTHOR:</a:t>
            </a:r>
          </a:p>
          <a:p>
            <a:r>
              <a:rPr lang="en-AU" sz="11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Update slide masters or cut to match your Corporate guidelines or cut and paste the content of this deck into your Corporate PowerPoint template (applying use destination theme)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197071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b="1" dirty="0"/>
              <a:t>Appendix 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06645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4E5344F-309A-4DE5-940E-867FACAE5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Agenda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EF758F-9BF0-452D-A033-8E52B89AEE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Agenda item 1</a:t>
            </a:r>
          </a:p>
          <a:p>
            <a:r>
              <a:rPr lang="en-AU" dirty="0"/>
              <a:t>Agenda item 2 …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05509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4E5344F-309A-4DE5-940E-867FACAE5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Current Situation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EF758F-9BF0-452D-A033-8E52B89AEE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Dot point</a:t>
            </a:r>
          </a:p>
          <a:p>
            <a:r>
              <a:rPr lang="en-AU" dirty="0"/>
              <a:t>Dot point</a:t>
            </a:r>
          </a:p>
          <a:p>
            <a:endParaRPr lang="en-AU" dirty="0"/>
          </a:p>
        </p:txBody>
      </p:sp>
      <p:sp>
        <p:nvSpPr>
          <p:cNvPr id="5" name="Text Box 14">
            <a:extLst>
              <a:ext uri="{FF2B5EF4-FFF2-40B4-BE49-F238E27FC236}">
                <a16:creationId xmlns:a16="http://schemas.microsoft.com/office/drawing/2014/main" id="{E32EBC1F-D33D-46F6-9482-B4A76CBC88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14815" y="197959"/>
            <a:ext cx="2584450" cy="10668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en-US" sz="700" b="1" cap="all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900" b="1" cap="all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" panose="02020603050405020304" pitchFamily="18" charset="0"/>
                <a:cs typeface="Times New Roman" panose="02020603050405020304" pitchFamily="18" charset="0"/>
              </a:rPr>
              <a:t>Delete THIS BOX Before presenting</a:t>
            </a:r>
            <a:br>
              <a:rPr lang="en-US" sz="700" b="1" cap="all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" panose="02020603050405020304" pitchFamily="18" charset="0"/>
                <a:cs typeface="Times New Roman" panose="02020603050405020304" pitchFamily="18" charset="0"/>
              </a:rPr>
            </a:br>
            <a:endParaRPr lang="en-AU" sz="1200" b="1" cap="all" dirty="0">
              <a:solidFill>
                <a:srgbClr val="FF0000"/>
              </a:solidFill>
              <a:effectLst/>
              <a:latin typeface="Arial" panose="020B0604020202020204" pitchFamily="34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100"/>
              </a:lnSpc>
              <a:spcAft>
                <a:spcPts val="0"/>
              </a:spcAft>
            </a:pPr>
            <a:r>
              <a:rPr lang="en-US" sz="9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" panose="02020603050405020304" pitchFamily="18" charset="0"/>
                <a:cs typeface="Times New Roman" panose="02020603050405020304" pitchFamily="18" charset="0"/>
              </a:rPr>
              <a:t>Populate this section with an understanding of the current or historic situational information relevant to the customer/client needs your </a:t>
            </a:r>
            <a:r>
              <a:rPr lang="en-US" sz="90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Times" panose="02020603050405020304" pitchFamily="18" charset="0"/>
                <a:cs typeface="Times New Roman" panose="02020603050405020304" pitchFamily="18" charset="0"/>
              </a:rPr>
              <a:t>organisation’s</a:t>
            </a:r>
            <a:r>
              <a:rPr lang="en-US" sz="9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" panose="02020603050405020304" pitchFamily="18" charset="0"/>
                <a:cs typeface="Times New Roman" panose="02020603050405020304" pitchFamily="18" charset="0"/>
              </a:rPr>
              <a:t> solution.</a:t>
            </a:r>
            <a:endParaRPr lang="en-AU" sz="900" dirty="0">
              <a:effectLst/>
              <a:latin typeface="Arial" panose="020B0604020202020204" pitchFamily="34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11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AU" sz="11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8075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4E5344F-309A-4DE5-940E-867FACAE5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Challenges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EF758F-9BF0-452D-A033-8E52B89AEE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Dot point</a:t>
            </a:r>
          </a:p>
          <a:p>
            <a:r>
              <a:rPr lang="en-AU" dirty="0"/>
              <a:t>Dot point</a:t>
            </a:r>
          </a:p>
          <a:p>
            <a:endParaRPr lang="en-AU" dirty="0"/>
          </a:p>
        </p:txBody>
      </p:sp>
      <p:sp>
        <p:nvSpPr>
          <p:cNvPr id="5" name="Text Box 15">
            <a:extLst>
              <a:ext uri="{FF2B5EF4-FFF2-40B4-BE49-F238E27FC236}">
                <a16:creationId xmlns:a16="http://schemas.microsoft.com/office/drawing/2014/main" id="{3762E13A-10CD-49E5-80CB-6262C926D8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44457" y="197959"/>
            <a:ext cx="2421255" cy="1590675"/>
          </a:xfrm>
          <a:prstGeom prst="rect">
            <a:avLst/>
          </a:prstGeom>
          <a:solidFill>
            <a:srgbClr val="FFFFFF"/>
          </a:solidFill>
          <a:ln w="12700">
            <a:solidFill>
              <a:srgbClr val="FF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en-US" sz="700" b="1" cap="all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800" b="1" cap="all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" panose="02020603050405020304" pitchFamily="18" charset="0"/>
                <a:cs typeface="Times New Roman" panose="02020603050405020304" pitchFamily="18" charset="0"/>
              </a:rPr>
              <a:t>Delete THIS BOX Before presenting</a:t>
            </a:r>
            <a:br>
              <a:rPr lang="en-US" sz="700" b="1" cap="all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" panose="02020603050405020304" pitchFamily="18" charset="0"/>
                <a:cs typeface="Times New Roman" panose="02020603050405020304" pitchFamily="18" charset="0"/>
              </a:rPr>
            </a:br>
            <a:endParaRPr lang="en-AU" sz="1200" b="1" cap="all" dirty="0">
              <a:solidFill>
                <a:srgbClr val="FF0000"/>
              </a:solidFill>
              <a:effectLst/>
              <a:latin typeface="Arial" panose="020B0604020202020204" pitchFamily="34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AU" sz="9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Populate this section with (as close as possible) the words the client/customer used to describe the </a:t>
            </a:r>
            <a:r>
              <a:rPr lang="en-AU" sz="9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challenges</a:t>
            </a:r>
            <a:r>
              <a:rPr lang="en-AU" sz="9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they are, or probably will, experience that support your proposal. You can verbalise what they said would be the impact of not addressing the </a:t>
            </a:r>
            <a:r>
              <a:rPr lang="en-AU" sz="9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challenges </a:t>
            </a:r>
            <a:r>
              <a:rPr lang="en-AU" sz="9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while presenting the document or include them in the document.</a:t>
            </a:r>
            <a:endParaRPr lang="en-AU" sz="11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4048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4E5344F-309A-4DE5-940E-867FACAE5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Recommended Approach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EF758F-9BF0-452D-A033-8E52B89AEE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Dot point</a:t>
            </a:r>
          </a:p>
          <a:p>
            <a:r>
              <a:rPr lang="en-AU" dirty="0"/>
              <a:t>Dot point</a:t>
            </a:r>
          </a:p>
          <a:p>
            <a:endParaRPr lang="en-AU" dirty="0"/>
          </a:p>
        </p:txBody>
      </p:sp>
      <p:sp>
        <p:nvSpPr>
          <p:cNvPr id="5" name="Text Box 16">
            <a:extLst>
              <a:ext uri="{FF2B5EF4-FFF2-40B4-BE49-F238E27FC236}">
                <a16:creationId xmlns:a16="http://schemas.microsoft.com/office/drawing/2014/main" id="{B9B92B1F-93F6-4CFE-A612-BB865A6538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79469" y="197959"/>
            <a:ext cx="2802890" cy="1400175"/>
          </a:xfrm>
          <a:prstGeom prst="rect">
            <a:avLst/>
          </a:prstGeom>
          <a:solidFill>
            <a:srgbClr val="FFFFFF"/>
          </a:solidFill>
          <a:ln w="12700">
            <a:solidFill>
              <a:srgbClr val="FF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en-US" sz="900" b="1" cap="all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" panose="02020603050405020304" pitchFamily="18" charset="0"/>
                <a:cs typeface="Times New Roman" panose="02020603050405020304" pitchFamily="18" charset="0"/>
              </a:rPr>
              <a:t>Delete THIS BOX Before presenting</a:t>
            </a:r>
            <a:br>
              <a:rPr lang="en-US" sz="700" b="1" cap="all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" panose="02020603050405020304" pitchFamily="18" charset="0"/>
                <a:cs typeface="Times New Roman" panose="02020603050405020304" pitchFamily="18" charset="0"/>
              </a:rPr>
            </a:br>
            <a:endParaRPr lang="en-AU" sz="1600" b="1" cap="all" dirty="0">
              <a:solidFill>
                <a:srgbClr val="FF0000"/>
              </a:solidFill>
              <a:effectLst/>
              <a:latin typeface="Arial" panose="020B0604020202020204" pitchFamily="34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AU" sz="9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Populate this section with an overview of your</a:t>
            </a:r>
            <a:endParaRPr lang="en-AU" sz="11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AU" sz="9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recommendation</a:t>
            </a:r>
            <a:r>
              <a:rPr lang="en-AU" sz="9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This could also include</a:t>
            </a:r>
            <a:endParaRPr lang="en-AU" sz="11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AU" sz="9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‘considering’ and discounting other</a:t>
            </a:r>
            <a:endParaRPr lang="en-AU" sz="11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AU" sz="9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alternatives (Note this approach is one of</a:t>
            </a:r>
            <a:endParaRPr lang="en-AU" sz="11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AU" sz="9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many you could take). Consider including conceptual diagrams to illustrate recommendation. Detailed diagrams can be placed in the Appendix .</a:t>
            </a:r>
            <a:endParaRPr lang="en-AU" sz="11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74727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4E5344F-309A-4DE5-940E-867FACAE5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Outcomes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EF758F-9BF0-452D-A033-8E52B89AEE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Dot point</a:t>
            </a:r>
          </a:p>
          <a:p>
            <a:r>
              <a:rPr lang="en-AU" dirty="0"/>
              <a:t>Dot point</a:t>
            </a:r>
          </a:p>
          <a:p>
            <a:endParaRPr lang="en-AU" dirty="0"/>
          </a:p>
        </p:txBody>
      </p:sp>
      <p:sp>
        <p:nvSpPr>
          <p:cNvPr id="5" name="Text Box 19">
            <a:extLst>
              <a:ext uri="{FF2B5EF4-FFF2-40B4-BE49-F238E27FC236}">
                <a16:creationId xmlns:a16="http://schemas.microsoft.com/office/drawing/2014/main" id="{81D8F051-E4A0-423B-8AC2-5C4C84E010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68006" y="197959"/>
            <a:ext cx="2660650" cy="1151890"/>
          </a:xfrm>
          <a:prstGeom prst="rect">
            <a:avLst/>
          </a:prstGeom>
          <a:solidFill>
            <a:srgbClr val="FFFFFF"/>
          </a:solidFill>
          <a:ln w="12700">
            <a:solidFill>
              <a:srgbClr val="FF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en-US" sz="700" b="1" cap="all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900" b="1" cap="all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" panose="02020603050405020304" pitchFamily="18" charset="0"/>
                <a:cs typeface="Times New Roman" panose="02020603050405020304" pitchFamily="18" charset="0"/>
              </a:rPr>
              <a:t>Delete THIS BOX Before presenting</a:t>
            </a:r>
            <a:br>
              <a:rPr lang="en-US" sz="1200" b="1" cap="all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" panose="02020603050405020304" pitchFamily="18" charset="0"/>
                <a:cs typeface="Times New Roman" panose="02020603050405020304" pitchFamily="18" charset="0"/>
              </a:rPr>
            </a:br>
            <a:br>
              <a:rPr lang="en-AU" sz="900" b="0" cap="all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AU" sz="900" b="0" cap="all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Populate this section with the</a:t>
            </a:r>
            <a:r>
              <a:rPr lang="en-AU" sz="900" b="1" cap="all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900" b="1" cap="all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outcomes</a:t>
            </a:r>
            <a:r>
              <a:rPr lang="en-AU" sz="900" b="0" cap="all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the customer/client  previously said they desired (ensure that your recommendation provides these outcomes).</a:t>
            </a:r>
            <a:endParaRPr lang="en-AU" sz="1200" b="1" cap="all" dirty="0">
              <a:solidFill>
                <a:srgbClr val="FF0000"/>
              </a:solidFill>
              <a:effectLst/>
              <a:latin typeface="Arial" panose="020B0604020202020204" pitchFamily="34" charset="0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30061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4E5344F-309A-4DE5-940E-867FACAE5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Costs and Logistics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EF758F-9BF0-452D-A033-8E52B89AEE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87592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  <a:tabLst>
                <a:tab pos="10223500" algn="r"/>
              </a:tabLst>
            </a:pPr>
            <a:r>
              <a:rPr lang="en-AU" sz="1800" b="1" dirty="0"/>
              <a:t>	</a:t>
            </a:r>
            <a:r>
              <a:rPr lang="en-AU" sz="1100" b="1" dirty="0"/>
              <a:t>[</a:t>
            </a:r>
            <a:r>
              <a:rPr lang="en-AU" sz="1100" b="1" dirty="0" err="1"/>
              <a:t>curr</a:t>
            </a:r>
            <a:r>
              <a:rPr lang="en-AU" sz="1100" b="1" dirty="0"/>
              <a:t>]</a:t>
            </a:r>
          </a:p>
          <a:p>
            <a:pPr marL="0" indent="0">
              <a:buNone/>
            </a:pPr>
            <a:r>
              <a:rPr lang="en-AU" sz="1600" b="1" dirty="0"/>
              <a:t>Heading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tabLst>
                <a:tab pos="357188" algn="l"/>
                <a:tab pos="5921375" algn="r"/>
                <a:tab pos="7532688" algn="r"/>
                <a:tab pos="10223500" algn="r"/>
              </a:tabLst>
            </a:pPr>
            <a:r>
              <a:rPr lang="en-AU" sz="2000" dirty="0"/>
              <a:t>	</a:t>
            </a:r>
            <a:r>
              <a:rPr lang="en-AU" sz="1200" dirty="0"/>
              <a:t>Item	Unit Cost	Cost	Sub total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tabLst>
                <a:tab pos="357188" algn="l"/>
                <a:tab pos="5921375" algn="r"/>
                <a:tab pos="7532688" algn="r"/>
                <a:tab pos="10223500" algn="r"/>
              </a:tabLst>
            </a:pPr>
            <a:r>
              <a:rPr lang="en-AU" sz="1200" dirty="0"/>
              <a:t>	Item	Unit Cost	Cost	Sub total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tabLst>
                <a:tab pos="357188" algn="l"/>
                <a:tab pos="5921375" algn="r"/>
                <a:tab pos="7532688" algn="r"/>
                <a:tab pos="10223500" algn="r"/>
              </a:tabLst>
            </a:pPr>
            <a:r>
              <a:rPr lang="en-AU" sz="1200" dirty="0"/>
              <a:t>	Item	Unit Cost	Cost	Sub total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tabLst>
                <a:tab pos="357188" algn="l"/>
                <a:tab pos="5921375" algn="r"/>
                <a:tab pos="7532688" algn="r"/>
                <a:tab pos="10223500" algn="r"/>
              </a:tabLst>
            </a:pPr>
            <a:r>
              <a:rPr lang="en-AU" sz="1200" dirty="0"/>
              <a:t>	Item	Unit Cost	Cost	Sub total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tabLst>
                <a:tab pos="357188" algn="l"/>
                <a:tab pos="5921375" algn="r"/>
                <a:tab pos="7532688" algn="r"/>
                <a:tab pos="10223500" algn="r"/>
              </a:tabLst>
            </a:pPr>
            <a:r>
              <a:rPr lang="en-AU" sz="1200" dirty="0"/>
              <a:t>	Item	Unit Cost	Cost	Sub tota</a:t>
            </a:r>
            <a:r>
              <a:rPr lang="en-AU" sz="1400" dirty="0"/>
              <a:t>l</a:t>
            </a:r>
          </a:p>
          <a:p>
            <a:pPr marL="0" lvl="0" indent="0">
              <a:buNone/>
            </a:pPr>
            <a:r>
              <a:rPr lang="en-AU" sz="1600" b="1" dirty="0">
                <a:solidFill>
                  <a:prstClr val="black"/>
                </a:solidFill>
              </a:rPr>
              <a:t>Heading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tabLst>
                <a:tab pos="357188" algn="l"/>
                <a:tab pos="5921375" algn="r"/>
                <a:tab pos="7532688" algn="r"/>
                <a:tab pos="10223500" algn="r"/>
              </a:tabLst>
            </a:pPr>
            <a:r>
              <a:rPr lang="en-AU" sz="2000" dirty="0">
                <a:solidFill>
                  <a:prstClr val="black"/>
                </a:solidFill>
              </a:rPr>
              <a:t>	</a:t>
            </a:r>
            <a:r>
              <a:rPr lang="en-AU" sz="1200" dirty="0">
                <a:solidFill>
                  <a:prstClr val="black"/>
                </a:solidFill>
              </a:rPr>
              <a:t>Item	Unit Cost	Cost	Sub total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tabLst>
                <a:tab pos="357188" algn="l"/>
                <a:tab pos="5921375" algn="r"/>
                <a:tab pos="7532688" algn="r"/>
                <a:tab pos="10223500" algn="r"/>
              </a:tabLst>
            </a:pPr>
            <a:r>
              <a:rPr lang="en-AU" sz="1200" dirty="0">
                <a:solidFill>
                  <a:prstClr val="black"/>
                </a:solidFill>
              </a:rPr>
              <a:t>	Item	Unit Cost	Cost	Sub total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tabLst>
                <a:tab pos="357188" algn="l"/>
                <a:tab pos="5921375" algn="r"/>
                <a:tab pos="7532688" algn="r"/>
                <a:tab pos="10223500" algn="r"/>
              </a:tabLst>
            </a:pPr>
            <a:r>
              <a:rPr lang="en-AU" sz="1200" dirty="0">
                <a:solidFill>
                  <a:prstClr val="black"/>
                </a:solidFill>
              </a:rPr>
              <a:t>	Item	Unit Cost	Cost	Sub total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tabLst>
                <a:tab pos="357188" algn="l"/>
                <a:tab pos="5921375" algn="r"/>
                <a:tab pos="7532688" algn="r"/>
                <a:tab pos="10223500" algn="r"/>
              </a:tabLst>
            </a:pPr>
            <a:r>
              <a:rPr lang="en-AU" sz="1200" dirty="0">
                <a:solidFill>
                  <a:prstClr val="black"/>
                </a:solidFill>
              </a:rPr>
              <a:t>	Item	Unit Cost	Cost	Sub total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tabLst>
                <a:tab pos="357188" algn="l"/>
                <a:tab pos="5921375" algn="r"/>
                <a:tab pos="7532688" algn="r"/>
                <a:tab pos="10223500" algn="r"/>
              </a:tabLst>
            </a:pPr>
            <a:r>
              <a:rPr lang="en-AU" sz="1200" dirty="0">
                <a:solidFill>
                  <a:prstClr val="black"/>
                </a:solidFill>
              </a:rPr>
              <a:t>	Item	Unit Cost	Cost	Sub tota</a:t>
            </a:r>
            <a:r>
              <a:rPr lang="en-AU" sz="1400" dirty="0">
                <a:solidFill>
                  <a:prstClr val="black"/>
                </a:solidFill>
              </a:rPr>
              <a:t>l</a:t>
            </a:r>
          </a:p>
          <a:p>
            <a:pPr marL="0" indent="0">
              <a:buNone/>
              <a:tabLst>
                <a:tab pos="357188" algn="l"/>
                <a:tab pos="10223500" algn="r"/>
              </a:tabLst>
            </a:pPr>
            <a:br>
              <a:rPr lang="en-US" sz="2000" dirty="0"/>
            </a:br>
            <a:r>
              <a:rPr lang="en-US" sz="2000" dirty="0"/>
              <a:t>TOTAL INVESTMENT (excluding GST)	$ 999,999</a:t>
            </a:r>
          </a:p>
          <a:p>
            <a:pPr marL="0" indent="0">
              <a:buNone/>
              <a:tabLst>
                <a:tab pos="357188" algn="l"/>
                <a:tab pos="5921375" algn="r"/>
                <a:tab pos="7532688" algn="r"/>
                <a:tab pos="10223500" algn="r"/>
              </a:tabLst>
            </a:pPr>
            <a:endParaRPr lang="en-AU" sz="1100" dirty="0">
              <a:solidFill>
                <a:srgbClr val="EC5822"/>
              </a:solidFill>
            </a:endParaRPr>
          </a:p>
          <a:p>
            <a:pPr marL="0" indent="0">
              <a:buNone/>
              <a:tabLst>
                <a:tab pos="357188" algn="l"/>
                <a:tab pos="5921375" algn="r"/>
                <a:tab pos="7532688" algn="r"/>
                <a:tab pos="10223500" algn="r"/>
              </a:tabLst>
            </a:pPr>
            <a:r>
              <a:rPr lang="en-AU" sz="1100" dirty="0">
                <a:solidFill>
                  <a:srgbClr val="EC5822"/>
                </a:solidFill>
              </a:rPr>
              <a:t>Note: All prices are in XX dollars; do not include local taxes [add in exclusions]</a:t>
            </a:r>
          </a:p>
          <a:p>
            <a:pPr marL="0" indent="0">
              <a:buNone/>
              <a:tabLst>
                <a:tab pos="357188" algn="l"/>
                <a:tab pos="5921375" algn="r"/>
                <a:tab pos="7532688" algn="r"/>
                <a:tab pos="10223500" algn="r"/>
              </a:tabLst>
            </a:pPr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725346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053737" y="3228000"/>
            <a:ext cx="8534400" cy="1752600"/>
          </a:xfrm>
        </p:spPr>
        <p:txBody>
          <a:bodyPr/>
          <a:lstStyle/>
          <a:p>
            <a:pPr marL="0" indent="0" algn="l">
              <a:buNone/>
            </a:pPr>
            <a:r>
              <a:rPr lang="en-AU" sz="456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APPENDIX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80" dirty="0">
                <a:solidFill>
                  <a:prstClr val="black"/>
                </a:solidFill>
                <a:ea typeface="ＭＳ Ｐゴシック" pitchFamily="34" charset="-128"/>
              </a:rPr>
              <a:t>Slide </a:t>
            </a:r>
            <a:fld id="{3CC7B613-B26B-4A23-8F3A-D48E1C913916}" type="slidenum">
              <a:rPr lang="en-US" sz="1080">
                <a:solidFill>
                  <a:prstClr val="black"/>
                </a:solidFill>
                <a:ea typeface="ＭＳ Ｐゴシック" pitchFamily="34" charset="-128"/>
              </a:rPr>
              <a:pPr algn="r"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sz="1080" dirty="0">
              <a:solidFill>
                <a:prstClr val="black"/>
              </a:solidFill>
              <a:ea typeface="ＭＳ Ｐゴシック" pitchFamily="34" charset="-128"/>
            </a:endParaRPr>
          </a:p>
        </p:txBody>
      </p:sp>
      <p:pic>
        <p:nvPicPr>
          <p:cNvPr id="6" name="Picture 5" descr="tools">
            <a:extLst>
              <a:ext uri="{FF2B5EF4-FFF2-40B4-BE49-F238E27FC236}">
                <a16:creationId xmlns:a16="http://schemas.microsoft.com/office/drawing/2014/main" id="{20B69F53-2114-410C-8C87-D1BF42835FF4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8025" y="2123066"/>
            <a:ext cx="2890112" cy="2611868"/>
          </a:xfrm>
          <a:prstGeom prst="rect">
            <a:avLst/>
          </a:prstGeom>
          <a:noFill/>
          <a:ln>
            <a:noFill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386245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Appendix 1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AA342B74-5092-4B40-95E3-68C6C0F2FB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80" dirty="0">
                <a:solidFill>
                  <a:prstClr val="black"/>
                </a:solidFill>
                <a:ea typeface="ＭＳ Ｐゴシック" pitchFamily="34" charset="-128"/>
              </a:rPr>
              <a:t>Slide </a:t>
            </a:r>
            <a:fld id="{3CC7B613-B26B-4A23-8F3A-D48E1C913916}" type="slidenum">
              <a:rPr lang="en-US" sz="1080">
                <a:solidFill>
                  <a:prstClr val="black"/>
                </a:solidFill>
                <a:ea typeface="ＭＳ Ｐゴシック" pitchFamily="34" charset="-128"/>
              </a:rPr>
              <a:pPr algn="r"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sz="1080" dirty="0">
              <a:solidFill>
                <a:prstClr val="black"/>
              </a:solidFill>
              <a:ea typeface="ＭＳ Ｐゴシック" pitchFamily="34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5439321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139</Words>
  <Application>Microsoft Office PowerPoint</Application>
  <PresentationFormat>Widescreen</PresentationFormat>
  <Paragraphs>63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[HEADING HERE]</vt:lpstr>
      <vt:lpstr>Agenda</vt:lpstr>
      <vt:lpstr>Current Situation</vt:lpstr>
      <vt:lpstr>Challenges</vt:lpstr>
      <vt:lpstr>Recommended Approach</vt:lpstr>
      <vt:lpstr>Outcomes</vt:lpstr>
      <vt:lpstr>Costs and Logistics</vt:lpstr>
      <vt:lpstr>PowerPoint Presentation</vt:lpstr>
      <vt:lpstr>Appendix 1</vt:lpstr>
      <vt:lpstr>Appendix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[HEADING HERE]</dc:title>
  <dc:creator>Paul Izbicki</dc:creator>
  <cp:lastModifiedBy>Paul Izbicki</cp:lastModifiedBy>
  <cp:revision>5</cp:revision>
  <cp:lastPrinted>2019-08-02T02:03:05Z</cp:lastPrinted>
  <dcterms:created xsi:type="dcterms:W3CDTF">2019-08-02T01:43:26Z</dcterms:created>
  <dcterms:modified xsi:type="dcterms:W3CDTF">2019-08-02T02:07:50Z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885E047C-9313-49FF-8359-0C7C2A958A16</vt:lpwstr>
  </property>
  <property fmtid="{D5CDD505-2E9C-101B-9397-08002B2CF9AE}" pid="3" name="ArticulatePath">
    <vt:lpwstr>Presentation1</vt:lpwstr>
  </property>
</Properties>
</file>